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61" r:id="rId3"/>
    <p:sldId id="257" r:id="rId4"/>
    <p:sldId id="296" r:id="rId5"/>
    <p:sldId id="267" r:id="rId6"/>
    <p:sldId id="268" r:id="rId7"/>
    <p:sldId id="269" r:id="rId8"/>
    <p:sldId id="270" r:id="rId9"/>
    <p:sldId id="297" r:id="rId10"/>
    <p:sldId id="271" r:id="rId11"/>
    <p:sldId id="272" r:id="rId12"/>
    <p:sldId id="273" r:id="rId13"/>
    <p:sldId id="274" r:id="rId14"/>
    <p:sldId id="275" r:id="rId15"/>
    <p:sldId id="276" r:id="rId16"/>
    <p:sldId id="298" r:id="rId17"/>
    <p:sldId id="277" r:id="rId18"/>
    <p:sldId id="278" r:id="rId19"/>
    <p:sldId id="279" r:id="rId20"/>
    <p:sldId id="280" r:id="rId21"/>
    <p:sldId id="281" r:id="rId22"/>
    <p:sldId id="282" r:id="rId23"/>
    <p:sldId id="299" r:id="rId24"/>
    <p:sldId id="283" r:id="rId25"/>
    <p:sldId id="284" r:id="rId26"/>
    <p:sldId id="285" r:id="rId27"/>
    <p:sldId id="286" r:id="rId28"/>
    <p:sldId id="287" r:id="rId29"/>
    <p:sldId id="288" r:id="rId30"/>
    <p:sldId id="289" r:id="rId31"/>
    <p:sldId id="300" r:id="rId32"/>
    <p:sldId id="290" r:id="rId33"/>
    <p:sldId id="291" r:id="rId34"/>
    <p:sldId id="292" r:id="rId35"/>
    <p:sldId id="293" r:id="rId36"/>
    <p:sldId id="294" r:id="rId37"/>
    <p:sldId id="295" r:id="rId38"/>
    <p:sldId id="259" r:id="rId39"/>
    <p:sldId id="260" r:id="rId40"/>
    <p:sldId id="266" r:id="rId41"/>
    <p:sldId id="264" r:id="rId42"/>
    <p:sldId id="26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02AB6-C5EF-A743-921A-B85343C2AAE0}" v="1" dt="2023-06-27T16:01:1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4/18/2024</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4/18/2024</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4/18/2024</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3"/>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3"/>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3"/>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3"/>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4/18/2024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anage.wix.com/dashboard/a9ace205-53e3-4802-8713-b17623a9308b/wix-portfolio/projec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p:txBody>
          <a:bodyPr>
            <a:normAutofit fontScale="90000"/>
          </a:bodyPr>
          <a:lstStyle/>
          <a:p>
            <a:r>
              <a:rPr lang="en-US" b="1" dirty="0">
                <a:solidFill>
                  <a:srgbClr val="FF0000"/>
                </a:solidFill>
              </a:rPr>
              <a:t>Smart Home Automation and Security System </a:t>
            </a:r>
            <a:br>
              <a:rPr lang="en-US" dirty="0"/>
            </a:br>
            <a:endParaRPr lang="en-US" dirty="0"/>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normAutofit lnSpcReduction="10000"/>
          </a:bodyPr>
          <a:lstStyle/>
          <a:p>
            <a:r>
              <a:rPr lang="en-US" dirty="0"/>
              <a:t>CEIS101 Final Course Project</a:t>
            </a:r>
          </a:p>
          <a:p>
            <a:r>
              <a:rPr lang="en-US" b="1" dirty="0">
                <a:solidFill>
                  <a:srgbClr val="FF0000"/>
                </a:solidFill>
              </a:rPr>
              <a:t>CEIS101 WEEK 8 </a:t>
            </a:r>
          </a:p>
          <a:p>
            <a:r>
              <a:rPr lang="en-US" b="1" dirty="0">
                <a:solidFill>
                  <a:srgbClr val="FF0000"/>
                </a:solidFill>
              </a:rPr>
              <a:t>FISTON KADETWA BAHATI</a:t>
            </a:r>
          </a:p>
          <a:p>
            <a:r>
              <a:rPr lang="en-US" dirty="0"/>
              <a:t>Prof. </a:t>
            </a:r>
            <a:r>
              <a:rPr lang="en-US" b="1" dirty="0">
                <a:solidFill>
                  <a:srgbClr val="FF0000"/>
                </a:solidFill>
              </a:rPr>
              <a:t>ALIREZA KAVIANPOUR</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noFill/>
          <a:ln>
            <a:noFill/>
          </a:ln>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nvPr>
        </p:nvGraphicFramePr>
        <p:xfrm>
          <a:off x="838200" y="1825625"/>
          <a:ext cx="10515600" cy="368021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427254">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2671127368"/>
                  </a:ext>
                </a:extLst>
              </a:tr>
              <a:tr h="849242">
                <a:tc>
                  <a:txBody>
                    <a:bodyPr/>
                    <a:lstStyle/>
                    <a:p>
                      <a:r>
                        <a:rPr lang="en-US" dirty="0"/>
                        <a:t>Inventory of IoT Tech Core Kit</a:t>
                      </a:r>
                    </a:p>
                  </a:txBody>
                  <a:tcPr/>
                </a:tc>
                <a:tc>
                  <a:txBody>
                    <a:bodyPr/>
                    <a:lstStyle/>
                    <a:p>
                      <a:r>
                        <a:rPr lang="en-US" dirty="0"/>
                        <a:t>Picture of entire IoT kit</a:t>
                      </a:r>
                    </a:p>
                  </a:txBody>
                  <a:tcPr/>
                </a:tc>
                <a:tc>
                  <a:txBody>
                    <a:bodyPr/>
                    <a:lstStyle/>
                    <a:p>
                      <a:r>
                        <a:rPr lang="en-US" dirty="0"/>
                        <a:t>5</a:t>
                      </a:r>
                    </a:p>
                  </a:txBody>
                  <a:tcPr/>
                </a:tc>
                <a:extLst>
                  <a:ext uri="{0D108BD9-81ED-4DB2-BD59-A6C34878D82A}">
                    <a16:rowId xmlns:a16="http://schemas.microsoft.com/office/drawing/2014/main" val="1343858599"/>
                  </a:ext>
                </a:extLst>
              </a:tr>
              <a:tr h="849242">
                <a:tc>
                  <a:txBody>
                    <a:bodyPr/>
                    <a:lstStyle/>
                    <a:p>
                      <a:r>
                        <a:rPr lang="en-US" dirty="0"/>
                        <a:t>Organization of components</a:t>
                      </a:r>
                    </a:p>
                  </a:txBody>
                  <a:tcPr/>
                </a:tc>
                <a:tc>
                  <a:txBody>
                    <a:bodyPr/>
                    <a:lstStyle/>
                    <a:p>
                      <a:r>
                        <a:rPr lang="en-US" dirty="0"/>
                        <a:t>Picture of required organization of components for course project</a:t>
                      </a:r>
                    </a:p>
                  </a:txBody>
                  <a:tcPr/>
                </a:tc>
                <a:tc>
                  <a:txBody>
                    <a:bodyPr/>
                    <a:lstStyle/>
                    <a:p>
                      <a:r>
                        <a:rPr lang="en-US" dirty="0"/>
                        <a:t>15</a:t>
                      </a:r>
                    </a:p>
                  </a:txBody>
                  <a:tcPr/>
                </a:tc>
                <a:extLst>
                  <a:ext uri="{0D108BD9-81ED-4DB2-BD59-A6C34878D82A}">
                    <a16:rowId xmlns:a16="http://schemas.microsoft.com/office/drawing/2014/main" val="2954340791"/>
                  </a:ext>
                </a:extLst>
              </a:tr>
              <a:tr h="355347">
                <a:tc>
                  <a:txBody>
                    <a:bodyPr/>
                    <a:lstStyle/>
                    <a:p>
                      <a:r>
                        <a:rPr lang="en-US" dirty="0"/>
                        <a:t>Set up circuit</a:t>
                      </a:r>
                    </a:p>
                  </a:txBody>
                  <a:tcPr/>
                </a:tc>
                <a:tc>
                  <a:txBody>
                    <a:bodyPr/>
                    <a:lstStyle/>
                    <a:p>
                      <a:r>
                        <a:rPr lang="en-US" dirty="0"/>
                        <a:t>Picture of complete circuit with red LED on</a:t>
                      </a:r>
                    </a:p>
                  </a:txBody>
                  <a:tcPr/>
                </a:tc>
                <a:tc>
                  <a:txBody>
                    <a:bodyPr/>
                    <a:lstStyle/>
                    <a:p>
                      <a:r>
                        <a:rPr lang="en-US" dirty="0"/>
                        <a:t>10</a:t>
                      </a:r>
                    </a:p>
                  </a:txBody>
                  <a:tcPr/>
                </a:tc>
                <a:extLst>
                  <a:ext uri="{0D108BD9-81ED-4DB2-BD59-A6C34878D82A}">
                    <a16:rowId xmlns:a16="http://schemas.microsoft.com/office/drawing/2014/main" val="851364322"/>
                  </a:ext>
                </a:extLst>
              </a:tr>
              <a:tr h="492021">
                <a:tc>
                  <a:txBody>
                    <a:bodyPr/>
                    <a:lstStyle/>
                    <a:p>
                      <a:r>
                        <a:rPr lang="en-US" dirty="0"/>
                        <a:t>Run code</a:t>
                      </a:r>
                    </a:p>
                  </a:txBody>
                  <a:tcPr/>
                </a:tc>
                <a:tc>
                  <a:txBody>
                    <a:bodyPr/>
                    <a:lstStyle/>
                    <a:p>
                      <a:r>
                        <a:rPr lang="en-US" dirty="0"/>
                        <a:t>Screenshot of Serial Monitor showing </a:t>
                      </a:r>
                      <a:r>
                        <a:rPr lang="en-US" sz="1800" kern="1200" dirty="0">
                          <a:solidFill>
                            <a:schemeClr val="dk1"/>
                          </a:solidFill>
                          <a:effectLst/>
                          <a:latin typeface="+mn-lt"/>
                          <a:ea typeface="+mn-ea"/>
                          <a:cs typeface="+mn-cs"/>
                        </a:rPr>
                        <a:t>your name and the messages that the LED is on/off </a:t>
                      </a:r>
                      <a:endParaRPr lang="en-US" dirty="0"/>
                    </a:p>
                  </a:txBody>
                  <a:tcPr/>
                </a:tc>
                <a:tc>
                  <a:txBody>
                    <a:bodyPr/>
                    <a:lstStyle/>
                    <a:p>
                      <a:r>
                        <a:rPr lang="en-US" dirty="0"/>
                        <a:t>10</a:t>
                      </a:r>
                    </a:p>
                  </a:txBody>
                  <a:tcPr/>
                </a:tc>
                <a:extLst>
                  <a:ext uri="{0D108BD9-81ED-4DB2-BD59-A6C34878D82A}">
                    <a16:rowId xmlns:a16="http://schemas.microsoft.com/office/drawing/2014/main" val="455235255"/>
                  </a:ext>
                </a:extLst>
              </a:tr>
            </a:tbl>
          </a:graphicData>
        </a:graphic>
      </p:graphicFrame>
    </p:spTree>
    <p:extLst>
      <p:ext uri="{BB962C8B-B14F-4D97-AF65-F5344CB8AC3E}">
        <p14:creationId xmlns:p14="http://schemas.microsoft.com/office/powerpoint/2010/main" val="59329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Inventory of IoT Kit (picture)</a:t>
            </a:r>
          </a:p>
        </p:txBody>
      </p:sp>
      <p:sp>
        <p:nvSpPr>
          <p:cNvPr id="4" name="Content Placeholder 3">
            <a:extLst>
              <a:ext uri="{FF2B5EF4-FFF2-40B4-BE49-F238E27FC236}">
                <a16:creationId xmlns:a16="http://schemas.microsoft.com/office/drawing/2014/main" id="{B50D409F-7514-4FB7-9A84-69224041D384}"/>
              </a:ext>
            </a:extLst>
          </p:cNvPr>
          <p:cNvSpPr>
            <a:spLocks noGrp="1"/>
          </p:cNvSpPr>
          <p:nvPr>
            <p:ph sz="half" idx="1"/>
          </p:nvPr>
        </p:nvSpPr>
        <p:spPr>
          <a:xfrm>
            <a:off x="838200" y="1825625"/>
            <a:ext cx="2448697" cy="4351338"/>
          </a:xfrm>
        </p:spPr>
        <p:txBody>
          <a:bodyPr>
            <a:normAutofit/>
          </a:bodyPr>
          <a:lstStyle/>
          <a:p>
            <a:pPr>
              <a:lnSpc>
                <a:spcPct val="150000"/>
              </a:lnSpc>
            </a:pPr>
            <a:r>
              <a:rPr lang="en-US" sz="1800" dirty="0"/>
              <a:t>UCTRONICS Kit</a:t>
            </a:r>
          </a:p>
          <a:p>
            <a:pPr>
              <a:lnSpc>
                <a:spcPct val="150000"/>
              </a:lnSpc>
            </a:pPr>
            <a:r>
              <a:rPr lang="en-US" sz="1800" dirty="0"/>
              <a:t>ESP32 (2) </a:t>
            </a:r>
          </a:p>
          <a:p>
            <a:pPr>
              <a:lnSpc>
                <a:spcPct val="150000"/>
              </a:lnSpc>
            </a:pPr>
            <a:r>
              <a:rPr lang="en-US" sz="1800" dirty="0"/>
              <a:t>LCD Modules (2)</a:t>
            </a:r>
          </a:p>
          <a:p>
            <a:pPr>
              <a:lnSpc>
                <a:spcPct val="150000"/>
              </a:lnSpc>
            </a:pPr>
            <a:r>
              <a:rPr lang="en-US" sz="1800" dirty="0">
                <a:latin typeface="Calibri" panose="020F0502020204030204" pitchFamily="34" charset="0"/>
              </a:rPr>
              <a:t>Breadboards (3) </a:t>
            </a:r>
          </a:p>
          <a:p>
            <a:pPr>
              <a:lnSpc>
                <a:spcPct val="150000"/>
              </a:lnSpc>
            </a:pPr>
            <a:r>
              <a:rPr lang="en-US" sz="1800" dirty="0">
                <a:latin typeface="Calibri" panose="020F0502020204030204" pitchFamily="34" charset="0"/>
              </a:rPr>
              <a:t>Mini Router  </a:t>
            </a:r>
          </a:p>
          <a:p>
            <a:pPr>
              <a:lnSpc>
                <a:spcPct val="150000"/>
              </a:lnSpc>
            </a:pPr>
            <a:r>
              <a:rPr lang="en-US" sz="1800" dirty="0">
                <a:latin typeface="Calibri" panose="020F0502020204030204" pitchFamily="34" charset="0"/>
              </a:rPr>
              <a:t>Patch Cable  </a:t>
            </a:r>
          </a:p>
          <a:p>
            <a:pPr>
              <a:lnSpc>
                <a:spcPct val="150000"/>
              </a:lnSpc>
            </a:pPr>
            <a:r>
              <a:rPr lang="en-US" sz="1800" dirty="0">
                <a:latin typeface="Calibri" panose="020F0502020204030204" pitchFamily="34" charset="0"/>
              </a:rPr>
              <a:t>Digital Multi Meter </a:t>
            </a:r>
          </a:p>
          <a:p>
            <a:pPr>
              <a:lnSpc>
                <a:spcPct val="150000"/>
              </a:lnSpc>
            </a:pPr>
            <a:r>
              <a:rPr lang="en-US" sz="1800" dirty="0">
                <a:latin typeface="Calibri" panose="020F0502020204030204" pitchFamily="34" charset="0"/>
              </a:rPr>
              <a:t>USB to Micro USB (2)</a:t>
            </a:r>
            <a:endParaRPr lang="en-US" sz="1800" dirty="0"/>
          </a:p>
        </p:txBody>
      </p:sp>
      <p:pic>
        <p:nvPicPr>
          <p:cNvPr id="6" name="Content Placeholder 5" descr="A blue box with various electronics on it&#10;&#10;Description automatically generated">
            <a:extLst>
              <a:ext uri="{FF2B5EF4-FFF2-40B4-BE49-F238E27FC236}">
                <a16:creationId xmlns:a16="http://schemas.microsoft.com/office/drawing/2014/main" id="{EF0F6E12-7962-C81A-2591-0C5C64098F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6200000">
            <a:off x="4294049" y="1086540"/>
            <a:ext cx="4434506" cy="5912676"/>
          </a:xfrm>
        </p:spPr>
      </p:pic>
    </p:spTree>
    <p:extLst>
      <p:ext uri="{BB962C8B-B14F-4D97-AF65-F5344CB8AC3E}">
        <p14:creationId xmlns:p14="http://schemas.microsoft.com/office/powerpoint/2010/main" val="299044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Organization of Project Components (picture)</a:t>
            </a:r>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838200" y="1825625"/>
            <a:ext cx="2312773" cy="4351338"/>
          </a:xfrm>
        </p:spPr>
        <p:txBody>
          <a:bodyPr>
            <a:normAutofit fontScale="62500" lnSpcReduction="20000"/>
          </a:bodyPr>
          <a:lstStyle/>
          <a:p>
            <a:pPr>
              <a:lnSpc>
                <a:spcPct val="150000"/>
              </a:lnSpc>
            </a:pPr>
            <a:r>
              <a:rPr lang="en-US" dirty="0"/>
              <a:t>Arduino Mega 2560</a:t>
            </a:r>
          </a:p>
          <a:p>
            <a:pPr>
              <a:lnSpc>
                <a:spcPct val="150000"/>
              </a:lnSpc>
            </a:pPr>
            <a:r>
              <a:rPr lang="en-US" dirty="0"/>
              <a:t>Breadboard</a:t>
            </a:r>
          </a:p>
          <a:p>
            <a:pPr>
              <a:lnSpc>
                <a:spcPct val="150000"/>
              </a:lnSpc>
            </a:pPr>
            <a:r>
              <a:rPr lang="en-US" dirty="0"/>
              <a:t>Resistor 10k</a:t>
            </a:r>
            <a:r>
              <a:rPr lang="el-GR" dirty="0"/>
              <a:t>Ω</a:t>
            </a:r>
            <a:endParaRPr lang="en-US" dirty="0"/>
          </a:p>
          <a:p>
            <a:pPr>
              <a:lnSpc>
                <a:spcPct val="150000"/>
              </a:lnSpc>
            </a:pPr>
            <a:r>
              <a:rPr lang="en-US" dirty="0"/>
              <a:t>LEDs</a:t>
            </a:r>
          </a:p>
          <a:p>
            <a:pPr>
              <a:lnSpc>
                <a:spcPct val="150000"/>
              </a:lnSpc>
            </a:pPr>
            <a:r>
              <a:rPr lang="en-US" dirty="0"/>
              <a:t>Ultrasonic Sensor </a:t>
            </a:r>
          </a:p>
          <a:p>
            <a:pPr>
              <a:lnSpc>
                <a:spcPct val="150000"/>
              </a:lnSpc>
            </a:pPr>
            <a:r>
              <a:rPr lang="en-US" dirty="0"/>
              <a:t>Active Buzzer</a:t>
            </a:r>
          </a:p>
          <a:p>
            <a:pPr>
              <a:lnSpc>
                <a:spcPct val="150000"/>
              </a:lnSpc>
            </a:pPr>
            <a:r>
              <a:rPr lang="en-US" dirty="0"/>
              <a:t>Photoresistor</a:t>
            </a:r>
          </a:p>
          <a:p>
            <a:pPr>
              <a:lnSpc>
                <a:spcPct val="150000"/>
              </a:lnSpc>
            </a:pPr>
            <a:r>
              <a:rPr lang="en-US" dirty="0"/>
              <a:t>Wires</a:t>
            </a:r>
          </a:p>
          <a:p>
            <a:pPr>
              <a:lnSpc>
                <a:spcPct val="150000"/>
              </a:lnSpc>
            </a:pPr>
            <a:r>
              <a:rPr lang="en-US" dirty="0"/>
              <a:t>USB Type B cable</a:t>
            </a:r>
          </a:p>
          <a:p>
            <a:endParaRPr lang="en-US" dirty="0"/>
          </a:p>
        </p:txBody>
      </p:sp>
      <p:pic>
        <p:nvPicPr>
          <p:cNvPr id="10" name="Content Placeholder 9">
            <a:extLst>
              <a:ext uri="{FF2B5EF4-FFF2-40B4-BE49-F238E27FC236}">
                <a16:creationId xmlns:a16="http://schemas.microsoft.com/office/drawing/2014/main" id="{CD508873-F2D6-6349-42C7-E58C0E19F3F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6200000">
            <a:off x="4363985" y="658935"/>
            <a:ext cx="5013538" cy="6684718"/>
          </a:xfrm>
        </p:spPr>
      </p:pic>
    </p:spTree>
    <p:extLst>
      <p:ext uri="{BB962C8B-B14F-4D97-AF65-F5344CB8AC3E}">
        <p14:creationId xmlns:p14="http://schemas.microsoft.com/office/powerpoint/2010/main" val="139924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a:t>Circuit with red LED on (</a:t>
            </a:r>
            <a:r>
              <a:rPr lang="en-US" sz="4400" dirty="0"/>
              <a:t>picture)</a:t>
            </a:r>
          </a:p>
        </p:txBody>
      </p:sp>
      <p:pic>
        <p:nvPicPr>
          <p:cNvPr id="5" name="Content Placeholder 4" descr="A circuit board with wires and a red light&#10;&#10;Description automatically generated">
            <a:extLst>
              <a:ext uri="{FF2B5EF4-FFF2-40B4-BE49-F238E27FC236}">
                <a16:creationId xmlns:a16="http://schemas.microsoft.com/office/drawing/2014/main" id="{36203B92-0CB5-21E8-0933-DB48E2AB55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947241" y="586913"/>
            <a:ext cx="5517951" cy="7357269"/>
          </a:xfrm>
        </p:spPr>
      </p:pic>
    </p:spTree>
    <p:extLst>
      <p:ext uri="{BB962C8B-B14F-4D97-AF65-F5344CB8AC3E}">
        <p14:creationId xmlns:p14="http://schemas.microsoft.com/office/powerpoint/2010/main" val="343247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5" name="Picture 4">
            <a:extLst>
              <a:ext uri="{FF2B5EF4-FFF2-40B4-BE49-F238E27FC236}">
                <a16:creationId xmlns:a16="http://schemas.microsoft.com/office/drawing/2014/main" id="{0A201993-D5E0-66EE-17A7-4D0F5B11A7F8}"/>
              </a:ext>
            </a:extLst>
          </p:cNvPr>
          <p:cNvPicPr>
            <a:picLocks noChangeAspect="1"/>
          </p:cNvPicPr>
          <p:nvPr/>
        </p:nvPicPr>
        <p:blipFill>
          <a:blip r:embed="rId2"/>
          <a:stretch>
            <a:fillRect/>
          </a:stretch>
        </p:blipFill>
        <p:spPr>
          <a:xfrm>
            <a:off x="838200" y="1503680"/>
            <a:ext cx="10363200" cy="5354320"/>
          </a:xfrm>
          <a:prstGeom prst="rect">
            <a:avLst/>
          </a:prstGeom>
        </p:spPr>
      </p:pic>
    </p:spTree>
    <p:extLst>
      <p:ext uri="{BB962C8B-B14F-4D97-AF65-F5344CB8AC3E}">
        <p14:creationId xmlns:p14="http://schemas.microsoft.com/office/powerpoint/2010/main" val="152177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FBB54-BA9D-2C82-0306-BFA935D50B2C}"/>
              </a:ext>
            </a:extLst>
          </p:cNvPr>
          <p:cNvSpPr>
            <a:spLocks noGrp="1"/>
          </p:cNvSpPr>
          <p:nvPr>
            <p:ph idx="1"/>
          </p:nvPr>
        </p:nvSpPr>
        <p:spPr/>
        <p:txBody>
          <a:bodyPr/>
          <a:lstStyle/>
          <a:p>
            <a:r>
              <a:rPr lang="en-US" dirty="0"/>
              <a:t>The following show the sensor I put, that will be making different Led on and off, depending on the presence or absence of an intruder.</a:t>
            </a:r>
          </a:p>
        </p:txBody>
      </p:sp>
    </p:spTree>
    <p:extLst>
      <p:ext uri="{BB962C8B-B14F-4D97-AF65-F5344CB8AC3E}">
        <p14:creationId xmlns:p14="http://schemas.microsoft.com/office/powerpoint/2010/main" val="421206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Door Sensor to Smart </a:t>
            </a:r>
            <a:r>
              <a:rPr lang="en-US"/>
              <a:t>Home System </a:t>
            </a:r>
            <a:endParaRPr lang="en-US" dirty="0"/>
          </a:p>
        </p:txBody>
      </p:sp>
    </p:spTree>
    <p:extLst>
      <p:ext uri="{BB962C8B-B14F-4D97-AF65-F5344CB8AC3E}">
        <p14:creationId xmlns:p14="http://schemas.microsoft.com/office/powerpoint/2010/main" val="151487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ln>
            <a:noFill/>
          </a:ln>
        </p:spPr>
        <p:txBody>
          <a:bodyPr/>
          <a:lstStyle/>
          <a:p>
            <a:r>
              <a:rPr lang="en-US" b="1" dirty="0"/>
              <a:t>Rubric</a:t>
            </a:r>
          </a:p>
        </p:txBody>
      </p:sp>
      <p:graphicFrame>
        <p:nvGraphicFramePr>
          <p:cNvPr id="5" name="Content Placeholder 3">
            <a:extLst>
              <a:ext uri="{FF2B5EF4-FFF2-40B4-BE49-F238E27FC236}">
                <a16:creationId xmlns:a16="http://schemas.microsoft.com/office/drawing/2014/main" id="{8C7E413A-6A9E-428D-A079-5F9139C3575C}"/>
              </a:ext>
            </a:extLst>
          </p:cNvPr>
          <p:cNvGraphicFramePr>
            <a:graphicFrameLocks/>
          </p:cNvGraphicFramePr>
          <p:nvPr/>
        </p:nvGraphicFramePr>
        <p:xfrm>
          <a:off x="838200" y="1936612"/>
          <a:ext cx="10515600" cy="29311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2671127368"/>
                  </a:ext>
                </a:extLst>
              </a:tr>
              <a:tr h="370840">
                <a:tc>
                  <a:txBody>
                    <a:bodyPr/>
                    <a:lstStyle/>
                    <a:p>
                      <a:r>
                        <a:rPr lang="en-US" dirty="0"/>
                        <a:t>Set up circuit</a:t>
                      </a:r>
                    </a:p>
                  </a:txBody>
                  <a:tcPr/>
                </a:tc>
                <a:tc>
                  <a:txBody>
                    <a:bodyPr/>
                    <a:lstStyle/>
                    <a:p>
                      <a:r>
                        <a:rPr lang="en-US" sz="1800" kern="1200" dirty="0">
                          <a:solidFill>
                            <a:schemeClr val="dk1"/>
                          </a:solidFill>
                          <a:effectLst/>
                          <a:latin typeface="+mn-lt"/>
                          <a:ea typeface="+mn-ea"/>
                          <a:cs typeface="+mn-cs"/>
                        </a:rPr>
                        <a:t>Picture of circuit with green LED on </a:t>
                      </a:r>
                      <a:r>
                        <a:rPr lang="en-US" dirty="0"/>
                        <a:t>(door closed)</a:t>
                      </a:r>
                    </a:p>
                  </a:txBody>
                  <a:tcPr/>
                </a:tc>
                <a:tc>
                  <a:txBody>
                    <a:bodyPr/>
                    <a:lstStyle/>
                    <a:p>
                      <a:r>
                        <a:rPr lang="en-US" dirty="0"/>
                        <a:t>10</a:t>
                      </a:r>
                    </a:p>
                  </a:txBody>
                  <a:tcPr/>
                </a:tc>
                <a:extLst>
                  <a:ext uri="{0D108BD9-81ED-4DB2-BD59-A6C34878D82A}">
                    <a16:rowId xmlns:a16="http://schemas.microsoft.com/office/drawing/2014/main" val="1343858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up circuit</a:t>
                      </a:r>
                    </a:p>
                  </a:txBody>
                  <a:tcPr/>
                </a:tc>
                <a:tc>
                  <a:txBody>
                    <a:bodyPr/>
                    <a:lstStyle/>
                    <a:p>
                      <a:r>
                        <a:rPr lang="en-US" dirty="0"/>
                        <a:t>Picture </a:t>
                      </a:r>
                      <a:r>
                        <a:rPr lang="en-US" sz="1800" kern="1200" dirty="0">
                          <a:solidFill>
                            <a:schemeClr val="dk1"/>
                          </a:solidFill>
                          <a:effectLst/>
                          <a:latin typeface="+mn-lt"/>
                          <a:ea typeface="+mn-ea"/>
                          <a:cs typeface="+mn-cs"/>
                        </a:rPr>
                        <a:t>of circuit with red and yellow LEDs on </a:t>
                      </a:r>
                      <a:r>
                        <a:rPr lang="en-US" dirty="0"/>
                        <a:t>(door open)</a:t>
                      </a:r>
                    </a:p>
                  </a:txBody>
                  <a:tcPr/>
                </a:tc>
                <a:tc>
                  <a:txBody>
                    <a:bodyPr/>
                    <a:lstStyle/>
                    <a:p>
                      <a:r>
                        <a:rPr lang="en-US" dirty="0"/>
                        <a:t>10</a:t>
                      </a:r>
                    </a:p>
                  </a:txBody>
                  <a:tcPr/>
                </a:tc>
                <a:extLst>
                  <a:ext uri="{0D108BD9-81ED-4DB2-BD59-A6C34878D82A}">
                    <a16:rowId xmlns:a16="http://schemas.microsoft.com/office/drawing/2014/main" val="851364322"/>
                  </a:ext>
                </a:extLst>
              </a:tr>
              <a:tr h="370840">
                <a:tc>
                  <a:txBody>
                    <a:bodyPr/>
                    <a:lstStyle/>
                    <a:p>
                      <a:r>
                        <a:rPr lang="en-US" dirty="0"/>
                        <a:t>Upload code </a:t>
                      </a:r>
                    </a:p>
                  </a:txBody>
                  <a:tcPr/>
                </a:tc>
                <a:tc>
                  <a:txBody>
                    <a:bodyPr/>
                    <a:lstStyle/>
                    <a:p>
                      <a:r>
                        <a:rPr lang="en-US" dirty="0"/>
                        <a:t>Screenshot of code in Arduino IDE with your name shown</a:t>
                      </a:r>
                    </a:p>
                  </a:txBody>
                  <a:tcPr/>
                </a:tc>
                <a:tc>
                  <a:txBody>
                    <a:bodyPr/>
                    <a:lstStyle/>
                    <a:p>
                      <a:r>
                        <a:rPr lang="en-US" dirty="0"/>
                        <a:t>10</a:t>
                      </a:r>
                    </a:p>
                  </a:txBody>
                  <a:tcPr/>
                </a:tc>
                <a:extLst>
                  <a:ext uri="{0D108BD9-81ED-4DB2-BD59-A6C34878D82A}">
                    <a16:rowId xmlns:a16="http://schemas.microsoft.com/office/drawing/2014/main" val="946126503"/>
                  </a:ext>
                </a:extLst>
              </a:tr>
              <a:tr h="370840">
                <a:tc>
                  <a:txBody>
                    <a:bodyPr/>
                    <a:lstStyle/>
                    <a:p>
                      <a:r>
                        <a:rPr lang="en-US"/>
                        <a:t>Run code</a:t>
                      </a:r>
                      <a:endParaRPr lang="en-US" dirty="0"/>
                    </a:p>
                  </a:txBody>
                  <a:tcPr/>
                </a:tc>
                <a:tc>
                  <a:txBody>
                    <a:bodyPr/>
                    <a:lstStyle/>
                    <a:p>
                      <a:r>
                        <a:rPr lang="en-US" dirty="0"/>
                        <a:t>Screenshot of serial monitor with </a:t>
                      </a:r>
                      <a:r>
                        <a:rPr lang="en-US" sz="1800" kern="1200" dirty="0">
                          <a:solidFill>
                            <a:schemeClr val="dk1"/>
                          </a:solidFill>
                          <a:effectLst/>
                          <a:latin typeface="+mn-lt"/>
                          <a:ea typeface="+mn-ea"/>
                          <a:cs typeface="+mn-cs"/>
                        </a:rPr>
                        <a:t>your name and messages shown </a:t>
                      </a:r>
                      <a:endParaRPr lang="en-US" dirty="0"/>
                    </a:p>
                  </a:txBody>
                  <a:tcPr/>
                </a:tc>
                <a:tc>
                  <a:txBody>
                    <a:bodyPr/>
                    <a:lstStyle/>
                    <a:p>
                      <a:r>
                        <a:rPr lang="en-US" dirty="0"/>
                        <a:t>20</a:t>
                      </a:r>
                    </a:p>
                  </a:txBody>
                  <a:tcPr/>
                </a:tc>
                <a:extLst>
                  <a:ext uri="{0D108BD9-81ED-4DB2-BD59-A6C34878D82A}">
                    <a16:rowId xmlns:a16="http://schemas.microsoft.com/office/drawing/2014/main" val="363968393"/>
                  </a:ext>
                </a:extLst>
              </a:tr>
            </a:tbl>
          </a:graphicData>
        </a:graphic>
      </p:graphicFrame>
    </p:spTree>
    <p:extLst>
      <p:ext uri="{BB962C8B-B14F-4D97-AF65-F5344CB8AC3E}">
        <p14:creationId xmlns:p14="http://schemas.microsoft.com/office/powerpoint/2010/main" val="163004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65125"/>
            <a:ext cx="11249578" cy="1325563"/>
          </a:xfrm>
        </p:spPr>
        <p:txBody>
          <a:bodyPr>
            <a:noAutofit/>
          </a:bodyPr>
          <a:lstStyle/>
          <a:p>
            <a:r>
              <a:rPr lang="en-US" sz="4000" dirty="0"/>
              <a:t>Circuit of door closed with Green LED ON (picture)</a:t>
            </a:r>
          </a:p>
        </p:txBody>
      </p:sp>
      <p:pic>
        <p:nvPicPr>
          <p:cNvPr id="5" name="Content Placeholder 4" descr="A circuit board with wires and a green light&#10;&#10;Description automatically generated">
            <a:extLst>
              <a:ext uri="{FF2B5EF4-FFF2-40B4-BE49-F238E27FC236}">
                <a16:creationId xmlns:a16="http://schemas.microsoft.com/office/drawing/2014/main" id="{5ED76A2A-52AA-9552-D6AF-2F7FB298F6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0916" y="1368286"/>
            <a:ext cx="6998558" cy="5248919"/>
          </a:xfrm>
        </p:spPr>
      </p:pic>
    </p:spTree>
    <p:extLst>
      <p:ext uri="{BB962C8B-B14F-4D97-AF65-F5344CB8AC3E}">
        <p14:creationId xmlns:p14="http://schemas.microsoft.com/office/powerpoint/2010/main" val="366956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Circuit of door open with Green LED OFF (picture)</a:t>
            </a:r>
          </a:p>
        </p:txBody>
      </p:sp>
      <p:pic>
        <p:nvPicPr>
          <p:cNvPr id="5" name="Content Placeholder 4" descr="A circuit board with wires">
            <a:extLst>
              <a:ext uri="{FF2B5EF4-FFF2-40B4-BE49-F238E27FC236}">
                <a16:creationId xmlns:a16="http://schemas.microsoft.com/office/drawing/2014/main" id="{BD070D1D-9AE2-3545-3E56-C170D96B17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374511" y="409945"/>
            <a:ext cx="5346501" cy="7128670"/>
          </a:xfrm>
        </p:spPr>
      </p:pic>
    </p:spTree>
    <p:extLst>
      <p:ext uri="{BB962C8B-B14F-4D97-AF65-F5344CB8AC3E}">
        <p14:creationId xmlns:p14="http://schemas.microsoft.com/office/powerpoint/2010/main" val="66059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normAutofit/>
          </a:bodyPr>
          <a:lstStyle/>
          <a:p>
            <a:r>
              <a:rPr lang="en-US" dirty="0"/>
              <a:t>This project covers the fundamental concept of the IoT by integrating hardware (Circuit, Led, and many other components), software (Arduino) and network (Internet) into a whole system.</a:t>
            </a:r>
          </a:p>
          <a:p>
            <a:r>
              <a:rPr lang="en-US" dirty="0"/>
              <a:t>The objective of this project is to help me as a student, to practice what I have learned as theory for better understanding, and also familiarize with the tools that I will be using whenever I need to create a prototype of a prospective Automation System project.</a:t>
            </a:r>
          </a:p>
          <a:p>
            <a:r>
              <a:rPr lang="en-US" dirty="0"/>
              <a:t>The tools that I used in this project are Circuit Mega 2560 board, </a:t>
            </a:r>
            <a:r>
              <a:rPr lang="en-US" dirty="0" err="1"/>
              <a:t>Leds</a:t>
            </a:r>
            <a:r>
              <a:rPr lang="en-US" dirty="0"/>
              <a:t>, Resistor, Sensors, Buzzer, wires, Breadboard, Photoresistor, USB Cable, Arduino. </a:t>
            </a: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Arduino Code (screenshot)</a:t>
            </a:r>
          </a:p>
        </p:txBody>
      </p:sp>
      <p:pic>
        <p:nvPicPr>
          <p:cNvPr id="5" name="Content Placeholder 4" descr="A screenshot of a computer code&#10;&#10;Description automatically generated">
            <a:extLst>
              <a:ext uri="{FF2B5EF4-FFF2-40B4-BE49-F238E27FC236}">
                <a16:creationId xmlns:a16="http://schemas.microsoft.com/office/drawing/2014/main" id="{0A3B748B-425C-987C-03EE-1A09F5288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1686" y="859176"/>
            <a:ext cx="4852114" cy="5795768"/>
          </a:xfrm>
        </p:spPr>
      </p:pic>
    </p:spTree>
    <p:extLst>
      <p:ext uri="{BB962C8B-B14F-4D97-AF65-F5344CB8AC3E}">
        <p14:creationId xmlns:p14="http://schemas.microsoft.com/office/powerpoint/2010/main" val="197093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Serial Monitor (screenshot)</a:t>
            </a:r>
          </a:p>
        </p:txBody>
      </p:sp>
      <p:pic>
        <p:nvPicPr>
          <p:cNvPr id="5" name="Content Placeholder 4" descr="A screenshot of a computer">
            <a:extLst>
              <a:ext uri="{FF2B5EF4-FFF2-40B4-BE49-F238E27FC236}">
                <a16:creationId xmlns:a16="http://schemas.microsoft.com/office/drawing/2014/main" id="{DE2E8EC1-C926-4CB1-6EC6-DA4DEDDCB0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0891" y="1239801"/>
            <a:ext cx="5844834" cy="5618198"/>
          </a:xfrm>
        </p:spPr>
      </p:pic>
    </p:spTree>
    <p:extLst>
      <p:ext uri="{BB962C8B-B14F-4D97-AF65-F5344CB8AC3E}">
        <p14:creationId xmlns:p14="http://schemas.microsoft.com/office/powerpoint/2010/main" val="318715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5EF3F-3C3E-7BB8-06EE-A54CEAE00475}"/>
              </a:ext>
            </a:extLst>
          </p:cNvPr>
          <p:cNvSpPr>
            <a:spLocks noGrp="1"/>
          </p:cNvSpPr>
          <p:nvPr>
            <p:ph idx="1"/>
          </p:nvPr>
        </p:nvSpPr>
        <p:spPr/>
        <p:txBody>
          <a:bodyPr/>
          <a:lstStyle/>
          <a:p>
            <a:r>
              <a:rPr lang="en-US" dirty="0"/>
              <a:t>The following will show data analytics by making the led on and off depending on what was found near of far from the sensor.  </a:t>
            </a:r>
          </a:p>
        </p:txBody>
      </p:sp>
    </p:spTree>
    <p:extLst>
      <p:ext uri="{BB962C8B-B14F-4D97-AF65-F5344CB8AC3E}">
        <p14:creationId xmlns:p14="http://schemas.microsoft.com/office/powerpoint/2010/main" val="306513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Distance Sensor to Smart Home System </a:t>
            </a:r>
          </a:p>
          <a:p>
            <a:r>
              <a:rPr lang="en-US" dirty="0"/>
              <a:t>and Conducting Data Analysis</a:t>
            </a:r>
          </a:p>
        </p:txBody>
      </p:sp>
    </p:spTree>
    <p:extLst>
      <p:ext uri="{BB962C8B-B14F-4D97-AF65-F5344CB8AC3E}">
        <p14:creationId xmlns:p14="http://schemas.microsoft.com/office/powerpoint/2010/main" val="2108664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ln>
            <a:noFill/>
          </a:ln>
        </p:spPr>
        <p:txBody>
          <a:bodyPr/>
          <a:lstStyle/>
          <a:p>
            <a:r>
              <a:rPr lang="en-US" b="1" dirty="0"/>
              <a:t>Rubric</a:t>
            </a:r>
          </a:p>
        </p:txBody>
      </p:sp>
      <p:graphicFrame>
        <p:nvGraphicFramePr>
          <p:cNvPr id="5" name="Content Placeholder 3">
            <a:extLst>
              <a:ext uri="{FF2B5EF4-FFF2-40B4-BE49-F238E27FC236}">
                <a16:creationId xmlns:a16="http://schemas.microsoft.com/office/drawing/2014/main" id="{8C7E413A-6A9E-428D-A079-5F9139C3575C}"/>
              </a:ext>
            </a:extLst>
          </p:cNvPr>
          <p:cNvGraphicFramePr>
            <a:graphicFrameLocks/>
          </p:cNvGraphicFramePr>
          <p:nvPr/>
        </p:nvGraphicFramePr>
        <p:xfrm>
          <a:off x="838200" y="1936612"/>
          <a:ext cx="10515600" cy="30327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26711273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up circuit</a:t>
                      </a:r>
                    </a:p>
                  </a:txBody>
                  <a:tcPr/>
                </a:tc>
                <a:tc>
                  <a:txBody>
                    <a:bodyPr/>
                    <a:lstStyle/>
                    <a:p>
                      <a:r>
                        <a:rPr lang="en-US" dirty="0"/>
                        <a:t>Picture of circuit with green LED on</a:t>
                      </a:r>
                    </a:p>
                  </a:txBody>
                  <a:tcPr/>
                </a:tc>
                <a:tc>
                  <a:txBody>
                    <a:bodyPr/>
                    <a:lstStyle/>
                    <a:p>
                      <a:r>
                        <a:rPr lang="en-US" dirty="0"/>
                        <a:t>5</a:t>
                      </a:r>
                    </a:p>
                  </a:txBody>
                  <a:tcPr/>
                </a:tc>
                <a:extLst>
                  <a:ext uri="{0D108BD9-81ED-4DB2-BD59-A6C34878D82A}">
                    <a16:rowId xmlns:a16="http://schemas.microsoft.com/office/drawing/2014/main" val="209867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up circuit</a:t>
                      </a:r>
                    </a:p>
                    <a:p>
                      <a:endParaRPr lang="en-US" dirty="0"/>
                    </a:p>
                  </a:txBody>
                  <a:tcPr/>
                </a:tc>
                <a:tc>
                  <a:txBody>
                    <a:bodyPr/>
                    <a:lstStyle/>
                    <a:p>
                      <a:r>
                        <a:rPr lang="en-US" dirty="0"/>
                        <a:t>Picture of circuit with yellow LED on</a:t>
                      </a:r>
                    </a:p>
                  </a:txBody>
                  <a:tcPr/>
                </a:tc>
                <a:tc>
                  <a:txBody>
                    <a:bodyPr/>
                    <a:lstStyle/>
                    <a:p>
                      <a:r>
                        <a:rPr lang="en-US" dirty="0"/>
                        <a:t>5</a:t>
                      </a:r>
                    </a:p>
                  </a:txBody>
                  <a:tcPr/>
                </a:tc>
                <a:extLst>
                  <a:ext uri="{0D108BD9-81ED-4DB2-BD59-A6C34878D82A}">
                    <a16:rowId xmlns:a16="http://schemas.microsoft.com/office/drawing/2014/main" val="1343858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up circuit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Picture of circuit with red LED on</a:t>
                      </a:r>
                    </a:p>
                  </a:txBody>
                  <a:tcPr/>
                </a:tc>
                <a:tc>
                  <a:txBody>
                    <a:bodyPr/>
                    <a:lstStyle/>
                    <a:p>
                      <a:r>
                        <a:rPr lang="en-US" dirty="0"/>
                        <a:t>5</a:t>
                      </a:r>
                    </a:p>
                  </a:txBody>
                  <a:tcPr/>
                </a:tc>
                <a:extLst>
                  <a:ext uri="{0D108BD9-81ED-4DB2-BD59-A6C34878D82A}">
                    <a16:rowId xmlns:a16="http://schemas.microsoft.com/office/drawing/2014/main" val="2686606401"/>
                  </a:ext>
                </a:extLst>
              </a:tr>
              <a:tr h="370840">
                <a:tc>
                  <a:txBody>
                    <a:bodyPr/>
                    <a:lstStyle/>
                    <a:p>
                      <a:r>
                        <a:rPr lang="en-US" dirty="0"/>
                        <a:t>Upload code </a:t>
                      </a:r>
                    </a:p>
                  </a:txBody>
                  <a:tcPr/>
                </a:tc>
                <a:tc>
                  <a:txBody>
                    <a:bodyPr/>
                    <a:lstStyle/>
                    <a:p>
                      <a:r>
                        <a:rPr lang="en-US" dirty="0"/>
                        <a:t>Screenshot of code in Arduino IDE with your name shown</a:t>
                      </a:r>
                    </a:p>
                  </a:txBody>
                  <a:tcPr/>
                </a:tc>
                <a:tc>
                  <a:txBody>
                    <a:bodyPr/>
                    <a:lstStyle/>
                    <a:p>
                      <a:r>
                        <a:rPr lang="en-US" dirty="0"/>
                        <a:t>15</a:t>
                      </a:r>
                    </a:p>
                  </a:txBody>
                  <a:tcPr/>
                </a:tc>
                <a:extLst>
                  <a:ext uri="{0D108BD9-81ED-4DB2-BD59-A6C34878D82A}">
                    <a16:rowId xmlns:a16="http://schemas.microsoft.com/office/drawing/2014/main" val="946126503"/>
                  </a:ext>
                </a:extLst>
              </a:tr>
              <a:tr h="370840">
                <a:tc>
                  <a:txBody>
                    <a:bodyPr/>
                    <a:lstStyle/>
                    <a:p>
                      <a:r>
                        <a:rPr lang="en-US" dirty="0"/>
                        <a:t>Analyze data</a:t>
                      </a:r>
                    </a:p>
                  </a:txBody>
                  <a:tcPr/>
                </a:tc>
                <a:tc>
                  <a:txBody>
                    <a:bodyPr/>
                    <a:lstStyle/>
                    <a:p>
                      <a:r>
                        <a:rPr lang="en-US"/>
                        <a:t>Excel plot </a:t>
                      </a:r>
                      <a:r>
                        <a:rPr lang="en-US" dirty="0"/>
                        <a:t>of data generated by distance sensor</a:t>
                      </a:r>
                    </a:p>
                  </a:txBody>
                  <a:tcPr/>
                </a:tc>
                <a:tc>
                  <a:txBody>
                    <a:bodyPr/>
                    <a:lstStyle/>
                    <a:p>
                      <a:r>
                        <a:rPr lang="en-US" dirty="0"/>
                        <a:t>20</a:t>
                      </a:r>
                    </a:p>
                  </a:txBody>
                  <a:tcPr/>
                </a:tc>
                <a:extLst>
                  <a:ext uri="{0D108BD9-81ED-4DB2-BD59-A6C34878D82A}">
                    <a16:rowId xmlns:a16="http://schemas.microsoft.com/office/drawing/2014/main" val="363968393"/>
                  </a:ext>
                </a:extLst>
              </a:tr>
            </a:tbl>
          </a:graphicData>
        </a:graphic>
      </p:graphicFrame>
      <p:sp>
        <p:nvSpPr>
          <p:cNvPr id="3" name="TextBox 2">
            <a:extLst>
              <a:ext uri="{FF2B5EF4-FFF2-40B4-BE49-F238E27FC236}">
                <a16:creationId xmlns:a16="http://schemas.microsoft.com/office/drawing/2014/main" id="{BA9D4078-A702-5591-59F7-DBDFD1666B2E}"/>
              </a:ext>
            </a:extLst>
          </p:cNvPr>
          <p:cNvSpPr txBox="1"/>
          <p:nvPr/>
        </p:nvSpPr>
        <p:spPr>
          <a:xfrm>
            <a:off x="5585791" y="876631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91533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green LED on (picture)</a:t>
            </a:r>
          </a:p>
        </p:txBody>
      </p:sp>
      <p:pic>
        <p:nvPicPr>
          <p:cNvPr id="5" name="Content Placeholder 4" descr="A circuit board with wires and a green light">
            <a:extLst>
              <a:ext uri="{FF2B5EF4-FFF2-40B4-BE49-F238E27FC236}">
                <a16:creationId xmlns:a16="http://schemas.microsoft.com/office/drawing/2014/main" id="{11A4515F-58BD-F3C1-B516-0552AE6255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396160" y="1096258"/>
            <a:ext cx="4625672" cy="6167563"/>
          </a:xfrm>
        </p:spPr>
      </p:pic>
    </p:spTree>
    <p:extLst>
      <p:ext uri="{BB962C8B-B14F-4D97-AF65-F5344CB8AC3E}">
        <p14:creationId xmlns:p14="http://schemas.microsoft.com/office/powerpoint/2010/main" val="149515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yellow LED on (picture)</a:t>
            </a:r>
          </a:p>
        </p:txBody>
      </p:sp>
      <p:pic>
        <p:nvPicPr>
          <p:cNvPr id="5" name="Content Placeholder 4" descr="A circuit board with wires and a light&#10;&#10;Description automatically generated">
            <a:extLst>
              <a:ext uri="{FF2B5EF4-FFF2-40B4-BE49-F238E27FC236}">
                <a16:creationId xmlns:a16="http://schemas.microsoft.com/office/drawing/2014/main" id="{0319F8AE-1CDC-B195-A232-AEB7691DF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635580" y="902214"/>
            <a:ext cx="4730841" cy="6307789"/>
          </a:xfrm>
        </p:spPr>
      </p:pic>
    </p:spTree>
    <p:extLst>
      <p:ext uri="{BB962C8B-B14F-4D97-AF65-F5344CB8AC3E}">
        <p14:creationId xmlns:p14="http://schemas.microsoft.com/office/powerpoint/2010/main" val="319435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red LED on (picture)</a:t>
            </a:r>
          </a:p>
        </p:txBody>
      </p:sp>
      <p:pic>
        <p:nvPicPr>
          <p:cNvPr id="5" name="Content Placeholder 4" descr="A circuit board with wires and a red light">
            <a:extLst>
              <a:ext uri="{FF2B5EF4-FFF2-40B4-BE49-F238E27FC236}">
                <a16:creationId xmlns:a16="http://schemas.microsoft.com/office/drawing/2014/main" id="{9676FCD1-9E54-0761-0821-800D31C726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587523" y="887928"/>
            <a:ext cx="4816566" cy="6422089"/>
          </a:xfrm>
        </p:spPr>
      </p:pic>
    </p:spTree>
    <p:extLst>
      <p:ext uri="{BB962C8B-B14F-4D97-AF65-F5344CB8AC3E}">
        <p14:creationId xmlns:p14="http://schemas.microsoft.com/office/powerpoint/2010/main" val="260686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5" name="Content Placeholder 4" descr="A screenshot of a computer">
            <a:extLst>
              <a:ext uri="{FF2B5EF4-FFF2-40B4-BE49-F238E27FC236}">
                <a16:creationId xmlns:a16="http://schemas.microsoft.com/office/drawing/2014/main" id="{0D08AD07-40AD-EEA2-8204-6D31AAF24A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5844" y="1690688"/>
            <a:ext cx="9721775" cy="4982410"/>
          </a:xfrm>
        </p:spPr>
      </p:pic>
    </p:spTree>
    <p:extLst>
      <p:ext uri="{BB962C8B-B14F-4D97-AF65-F5344CB8AC3E}">
        <p14:creationId xmlns:p14="http://schemas.microsoft.com/office/powerpoint/2010/main" val="1198866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Plot of data (graph from Excel)</a:t>
            </a:r>
          </a:p>
        </p:txBody>
      </p:sp>
      <p:pic>
        <p:nvPicPr>
          <p:cNvPr id="5" name="Content Placeholder 4" descr="A screenshot of a computer&#10;&#10;Description automatically generated">
            <a:extLst>
              <a:ext uri="{FF2B5EF4-FFF2-40B4-BE49-F238E27FC236}">
                <a16:creationId xmlns:a16="http://schemas.microsoft.com/office/drawing/2014/main" id="{3EE524F9-7525-75B9-CE6E-F682A070DE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982" y="1394305"/>
            <a:ext cx="8241019" cy="5098570"/>
          </a:xfrm>
        </p:spPr>
      </p:pic>
    </p:spTree>
    <p:extLst>
      <p:ext uri="{BB962C8B-B14F-4D97-AF65-F5344CB8AC3E}">
        <p14:creationId xmlns:p14="http://schemas.microsoft.com/office/powerpoint/2010/main" val="411733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1EEAE-D910-6992-18E2-FDA8BD9430F9}"/>
              </a:ext>
            </a:extLst>
          </p:cNvPr>
          <p:cNvSpPr>
            <a:spLocks noGrp="1"/>
          </p:cNvSpPr>
          <p:nvPr>
            <p:ph idx="1"/>
          </p:nvPr>
        </p:nvSpPr>
        <p:spPr/>
        <p:txBody>
          <a:bodyPr/>
          <a:lstStyle/>
          <a:p>
            <a:pPr marL="0" indent="0">
              <a:buNone/>
            </a:pPr>
            <a:r>
              <a:rPr lang="en-US" dirty="0"/>
              <a:t>The following is the beginning of the project. This means you are going to see the tools, components and the code, I used during the process of making or creating an automation home system on the first project.</a:t>
            </a:r>
          </a:p>
        </p:txBody>
      </p:sp>
    </p:spTree>
    <p:extLst>
      <p:ext uri="{BB962C8B-B14F-4D97-AF65-F5344CB8AC3E}">
        <p14:creationId xmlns:p14="http://schemas.microsoft.com/office/powerpoint/2010/main" val="221225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CA9DC-03CB-CC78-44AB-2155B2A6CDE2}"/>
              </a:ext>
            </a:extLst>
          </p:cNvPr>
          <p:cNvSpPr>
            <a:spLocks noGrp="1"/>
          </p:cNvSpPr>
          <p:nvPr>
            <p:ph idx="1"/>
          </p:nvPr>
        </p:nvSpPr>
        <p:spPr/>
        <p:txBody>
          <a:bodyPr/>
          <a:lstStyle/>
          <a:p>
            <a:r>
              <a:rPr lang="en-US" dirty="0"/>
              <a:t>Finaly, the following is the last step in making this project. You will find the pictures showing different led on and off. If an intruder come close to the door, the light goes on and if moving away</a:t>
            </a:r>
            <a:r>
              <a:rPr lang="en-US"/>
              <a:t>, it goes off.</a:t>
            </a:r>
          </a:p>
        </p:txBody>
      </p:sp>
    </p:spTree>
    <p:extLst>
      <p:ext uri="{BB962C8B-B14F-4D97-AF65-F5344CB8AC3E}">
        <p14:creationId xmlns:p14="http://schemas.microsoft.com/office/powerpoint/2010/main" val="91622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Automated Light to Smart </a:t>
            </a:r>
            <a:r>
              <a:rPr lang="en-US"/>
              <a:t>Home System </a:t>
            </a:r>
            <a:endParaRPr lang="en-US" dirty="0"/>
          </a:p>
        </p:txBody>
      </p:sp>
    </p:spTree>
    <p:extLst>
      <p:ext uri="{BB962C8B-B14F-4D97-AF65-F5344CB8AC3E}">
        <p14:creationId xmlns:p14="http://schemas.microsoft.com/office/powerpoint/2010/main" val="378342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ln>
            <a:noFill/>
          </a:ln>
        </p:spPr>
        <p:txBody>
          <a:bodyPr/>
          <a:lstStyle/>
          <a:p>
            <a:r>
              <a:rPr lang="en-US" b="1" dirty="0"/>
              <a:t>Rubric</a:t>
            </a:r>
          </a:p>
        </p:txBody>
      </p:sp>
      <p:graphicFrame>
        <p:nvGraphicFramePr>
          <p:cNvPr id="5" name="Content Placeholder 3">
            <a:extLst>
              <a:ext uri="{FF2B5EF4-FFF2-40B4-BE49-F238E27FC236}">
                <a16:creationId xmlns:a16="http://schemas.microsoft.com/office/drawing/2014/main" id="{8C7E413A-6A9E-428D-A079-5F9139C3575C}"/>
              </a:ext>
            </a:extLst>
          </p:cNvPr>
          <p:cNvGraphicFramePr>
            <a:graphicFrameLocks/>
          </p:cNvGraphicFramePr>
          <p:nvPr/>
        </p:nvGraphicFramePr>
        <p:xfrm>
          <a:off x="838200" y="1936612"/>
          <a:ext cx="10515600" cy="29311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2671127368"/>
                  </a:ext>
                </a:extLst>
              </a:tr>
              <a:tr h="370840">
                <a:tc>
                  <a:txBody>
                    <a:bodyPr/>
                    <a:lstStyle/>
                    <a:p>
                      <a:r>
                        <a:rPr lang="en-US" dirty="0"/>
                        <a:t>Set up circuit</a:t>
                      </a:r>
                    </a:p>
                  </a:txBody>
                  <a:tcPr/>
                </a:tc>
                <a:tc>
                  <a:txBody>
                    <a:bodyPr/>
                    <a:lstStyle/>
                    <a:p>
                      <a:r>
                        <a:rPr lang="en-US" sz="1800" kern="1200" dirty="0">
                          <a:solidFill>
                            <a:schemeClr val="dk1"/>
                          </a:solidFill>
                          <a:effectLst/>
                          <a:latin typeface="+mn-lt"/>
                          <a:ea typeface="+mn-ea"/>
                          <a:cs typeface="+mn-cs"/>
                        </a:rPr>
                        <a:t>Picture of complete circuit with automated LED off</a:t>
                      </a:r>
                      <a:endParaRPr lang="en-US" dirty="0"/>
                    </a:p>
                  </a:txBody>
                  <a:tcPr/>
                </a:tc>
                <a:tc>
                  <a:txBody>
                    <a:bodyPr/>
                    <a:lstStyle/>
                    <a:p>
                      <a:r>
                        <a:rPr lang="en-US" dirty="0"/>
                        <a:t>10</a:t>
                      </a:r>
                    </a:p>
                  </a:txBody>
                  <a:tcPr/>
                </a:tc>
                <a:extLst>
                  <a:ext uri="{0D108BD9-81ED-4DB2-BD59-A6C34878D82A}">
                    <a16:rowId xmlns:a16="http://schemas.microsoft.com/office/drawing/2014/main" val="1343858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up circuit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Picture of complete circuit with automated LED on</a:t>
                      </a:r>
                      <a:endParaRPr lang="en-US" dirty="0"/>
                    </a:p>
                  </a:txBody>
                  <a:tcPr/>
                </a:tc>
                <a:tc>
                  <a:txBody>
                    <a:bodyPr/>
                    <a:lstStyle/>
                    <a:p>
                      <a:r>
                        <a:rPr lang="en-US" dirty="0"/>
                        <a:t>20</a:t>
                      </a:r>
                    </a:p>
                  </a:txBody>
                  <a:tcPr/>
                </a:tc>
                <a:extLst>
                  <a:ext uri="{0D108BD9-81ED-4DB2-BD59-A6C34878D82A}">
                    <a16:rowId xmlns:a16="http://schemas.microsoft.com/office/drawing/2014/main" val="3786104230"/>
                  </a:ext>
                </a:extLst>
              </a:tr>
              <a:tr h="370840">
                <a:tc>
                  <a:txBody>
                    <a:bodyPr/>
                    <a:lstStyle/>
                    <a:p>
                      <a:r>
                        <a:rPr lang="en-US" dirty="0"/>
                        <a:t>Upload code </a:t>
                      </a:r>
                    </a:p>
                  </a:txBody>
                  <a:tcPr/>
                </a:tc>
                <a:tc>
                  <a:txBody>
                    <a:bodyPr/>
                    <a:lstStyle/>
                    <a:p>
                      <a:r>
                        <a:rPr lang="en-US" dirty="0"/>
                        <a:t>Screenshot of code in Arduino IDE with your name shown</a:t>
                      </a:r>
                    </a:p>
                  </a:txBody>
                  <a:tcPr/>
                </a:tc>
                <a:tc>
                  <a:txBody>
                    <a:bodyPr/>
                    <a:lstStyle/>
                    <a:p>
                      <a:r>
                        <a:rPr lang="en-US" dirty="0"/>
                        <a:t>1</a:t>
                      </a:r>
                      <a:r>
                        <a:rPr lang="en-US"/>
                        <a:t>0</a:t>
                      </a:r>
                      <a:endParaRPr lang="en-US" dirty="0"/>
                    </a:p>
                  </a:txBody>
                  <a:tcPr/>
                </a:tc>
                <a:extLst>
                  <a:ext uri="{0D108BD9-81ED-4DB2-BD59-A6C34878D82A}">
                    <a16:rowId xmlns:a16="http://schemas.microsoft.com/office/drawing/2014/main" val="946126503"/>
                  </a:ext>
                </a:extLst>
              </a:tr>
              <a:tr h="370840">
                <a:tc>
                  <a:txBody>
                    <a:bodyPr/>
                    <a:lstStyle/>
                    <a:p>
                      <a:r>
                        <a:rPr lang="en-US" dirty="0"/>
                        <a:t>Run code </a:t>
                      </a:r>
                    </a:p>
                  </a:txBody>
                  <a:tcPr/>
                </a:tc>
                <a:tc>
                  <a:txBody>
                    <a:bodyPr/>
                    <a:lstStyle/>
                    <a:p>
                      <a:r>
                        <a:rPr lang="en-US" dirty="0"/>
                        <a:t>Screenshot of Serial Monitor with </a:t>
                      </a:r>
                      <a:r>
                        <a:rPr lang="en-US" sz="1800" kern="1200" dirty="0">
                          <a:solidFill>
                            <a:schemeClr val="dk1"/>
                          </a:solidFill>
                          <a:effectLst/>
                          <a:latin typeface="+mn-lt"/>
                          <a:ea typeface="+mn-ea"/>
                          <a:cs typeface="+mn-cs"/>
                        </a:rPr>
                        <a:t>your name and messages shown </a:t>
                      </a:r>
                      <a:endParaRPr lang="en-US" dirty="0"/>
                    </a:p>
                  </a:txBody>
                  <a:tcPr/>
                </a:tc>
                <a:tc>
                  <a:txBody>
                    <a:bodyPr/>
                    <a:lstStyle/>
                    <a:p>
                      <a:r>
                        <a:rPr lang="en-US" dirty="0"/>
                        <a:t>10</a:t>
                      </a:r>
                    </a:p>
                  </a:txBody>
                  <a:tcPr/>
                </a:tc>
                <a:extLst>
                  <a:ext uri="{0D108BD9-81ED-4DB2-BD59-A6C34878D82A}">
                    <a16:rowId xmlns:a16="http://schemas.microsoft.com/office/drawing/2014/main" val="363968393"/>
                  </a:ext>
                </a:extLst>
              </a:tr>
            </a:tbl>
          </a:graphicData>
        </a:graphic>
      </p:graphicFrame>
    </p:spTree>
    <p:extLst>
      <p:ext uri="{BB962C8B-B14F-4D97-AF65-F5344CB8AC3E}">
        <p14:creationId xmlns:p14="http://schemas.microsoft.com/office/powerpoint/2010/main" val="2722641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off (picture)</a:t>
            </a:r>
          </a:p>
        </p:txBody>
      </p:sp>
      <p:pic>
        <p:nvPicPr>
          <p:cNvPr id="5" name="Content Placeholder 4" descr="A circuit board with wires and a green light&#10;&#10;Description automatically generated">
            <a:extLst>
              <a:ext uri="{FF2B5EF4-FFF2-40B4-BE49-F238E27FC236}">
                <a16:creationId xmlns:a16="http://schemas.microsoft.com/office/drawing/2014/main" id="{AC864FEB-1F26-2E81-63FC-8123A956D2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394066" y="869001"/>
            <a:ext cx="4930123" cy="6573498"/>
          </a:xfrm>
        </p:spPr>
      </p:pic>
    </p:spTree>
    <p:extLst>
      <p:ext uri="{BB962C8B-B14F-4D97-AF65-F5344CB8AC3E}">
        <p14:creationId xmlns:p14="http://schemas.microsoft.com/office/powerpoint/2010/main" val="746984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on (picture)</a:t>
            </a:r>
          </a:p>
        </p:txBody>
      </p:sp>
      <p:pic>
        <p:nvPicPr>
          <p:cNvPr id="5" name="Content Placeholder 4" descr="A hand holding a circuit board with colorful lights&#10;&#10;Description automatically generated">
            <a:extLst>
              <a:ext uri="{FF2B5EF4-FFF2-40B4-BE49-F238E27FC236}">
                <a16:creationId xmlns:a16="http://schemas.microsoft.com/office/drawing/2014/main" id="{80E13AE9-53CD-8C78-CF98-FADDD3129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578704" y="433334"/>
            <a:ext cx="5193892" cy="6925190"/>
          </a:xfrm>
        </p:spPr>
      </p:pic>
    </p:spTree>
    <p:extLst>
      <p:ext uri="{BB962C8B-B14F-4D97-AF65-F5344CB8AC3E}">
        <p14:creationId xmlns:p14="http://schemas.microsoft.com/office/powerpoint/2010/main" val="1162184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5" name="Content Placeholder 4" descr="A screenshot of a computer">
            <a:extLst>
              <a:ext uri="{FF2B5EF4-FFF2-40B4-BE49-F238E27FC236}">
                <a16:creationId xmlns:a16="http://schemas.microsoft.com/office/drawing/2014/main" id="{11076910-9FDD-5548-E20F-FE3326E8B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128" y="1616688"/>
            <a:ext cx="9581744" cy="5012450"/>
          </a:xfrm>
        </p:spPr>
      </p:pic>
    </p:spTree>
    <p:extLst>
      <p:ext uri="{BB962C8B-B14F-4D97-AF65-F5344CB8AC3E}">
        <p14:creationId xmlns:p14="http://schemas.microsoft.com/office/powerpoint/2010/main" val="3840186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5" name="Content Placeholder 4" descr="A screenshot of a computer">
            <a:extLst>
              <a:ext uri="{FF2B5EF4-FFF2-40B4-BE49-F238E27FC236}">
                <a16:creationId xmlns:a16="http://schemas.microsoft.com/office/drawing/2014/main" id="{98DA6428-411F-CF08-38AC-EB40E00770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793" y="1375544"/>
            <a:ext cx="4837471" cy="5312051"/>
          </a:xfrm>
        </p:spPr>
      </p:pic>
    </p:spTree>
    <p:extLst>
      <p:ext uri="{BB962C8B-B14F-4D97-AF65-F5344CB8AC3E}">
        <p14:creationId xmlns:p14="http://schemas.microsoft.com/office/powerpoint/2010/main" val="1602525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normAutofit fontScale="92500" lnSpcReduction="20000"/>
          </a:bodyPr>
          <a:lstStyle/>
          <a:p>
            <a:r>
              <a:rPr lang="en-US" dirty="0">
                <a:solidFill>
                  <a:srgbClr val="FF0000"/>
                </a:solidFill>
              </a:rPr>
              <a:t>What challenges did you face while working on the project?</a:t>
            </a:r>
          </a:p>
          <a:p>
            <a:pPr marL="0" indent="0">
              <a:buNone/>
            </a:pPr>
            <a:r>
              <a:rPr lang="en-US" dirty="0"/>
              <a:t>In this project, I face different challenges, such as, failing to obtain a working outcome after the first try. Also, I struggled to find the corresponding port on the circuit, in which I was supposed to insert the wire.</a:t>
            </a:r>
          </a:p>
          <a:p>
            <a:r>
              <a:rPr lang="en-US" dirty="0">
                <a:solidFill>
                  <a:srgbClr val="FF0000"/>
                </a:solidFill>
              </a:rPr>
              <a:t>How did you overcome these challenges? </a:t>
            </a:r>
          </a:p>
          <a:p>
            <a:pPr marL="0" indent="0">
              <a:buNone/>
            </a:pPr>
            <a:r>
              <a:rPr lang="en-US" dirty="0"/>
              <a:t>I repeatedly watch the recording in the playback room, and I managed to understand how to overcome the challenges faced. </a:t>
            </a:r>
          </a:p>
          <a:p>
            <a:r>
              <a:rPr lang="en-US" dirty="0">
                <a:solidFill>
                  <a:srgbClr val="FF0000"/>
                </a:solidFill>
              </a:rPr>
              <a:t>What lessons did you learn?</a:t>
            </a:r>
          </a:p>
          <a:p>
            <a:pPr marL="0" indent="0">
              <a:buNone/>
            </a:pPr>
            <a:r>
              <a:rPr lang="en-US" dirty="0"/>
              <a:t>I learnt that, whenever I fail to get the result that I expect to get, I have to repeatedly try again and again, until I make it. Because It is just something that I will be missing, which make it not working. The fact that I will keep on trying, I will definitely find where I was making a mistake, and I will fix it on spot.</a:t>
            </a:r>
          </a:p>
        </p:txBody>
      </p:sp>
    </p:spTree>
    <p:extLst>
      <p:ext uri="{BB962C8B-B14F-4D97-AF65-F5344CB8AC3E}">
        <p14:creationId xmlns:p14="http://schemas.microsoft.com/office/powerpoint/2010/main" val="687836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a:bodyPr>
          <a:lstStyle/>
          <a:p>
            <a:r>
              <a:rPr lang="en-US" dirty="0"/>
              <a:t>What skills did you develop to benefit your career?</a:t>
            </a:r>
          </a:p>
          <a:p>
            <a:pPr marL="0" indent="0">
              <a:buNone/>
            </a:pPr>
            <a:r>
              <a:rPr lang="en-US" b="1" dirty="0"/>
              <a:t>I developed the following career skills: Collaboration, Detail-oriented, Project management.</a:t>
            </a:r>
          </a:p>
          <a:p>
            <a:r>
              <a:rPr lang="en-US" dirty="0">
                <a:solidFill>
                  <a:srgbClr val="202124"/>
                </a:solidFill>
                <a:latin typeface="Google Sans"/>
              </a:rPr>
              <a:t>What competencies </a:t>
            </a:r>
            <a:r>
              <a:rPr lang="en-US" b="0" i="0" dirty="0">
                <a:solidFill>
                  <a:srgbClr val="202124"/>
                </a:solidFill>
                <a:effectLst/>
                <a:latin typeface="Google Sans"/>
              </a:rPr>
              <a:t>will help you to gain the opportunities to advance your career?</a:t>
            </a:r>
          </a:p>
          <a:p>
            <a:pPr marL="0" indent="0">
              <a:buNone/>
            </a:pPr>
            <a:r>
              <a:rPr lang="en-US" b="1" dirty="0">
                <a:solidFill>
                  <a:srgbClr val="202124"/>
                </a:solidFill>
                <a:latin typeface="Google Sans"/>
              </a:rPr>
              <a:t>The competencies I gained to advance my career: I am now able to make prototype, I am now able to understand the IoT, and connect different devices together and make them work using a software. I am able to make use of a code and edit it. </a:t>
            </a:r>
            <a:endParaRPr lang="en-US" b="1" i="0" dirty="0">
              <a:solidFill>
                <a:srgbClr val="202124"/>
              </a:solidFill>
              <a:effectLst/>
              <a:latin typeface="Google Sans"/>
            </a:endParaRPr>
          </a:p>
          <a:p>
            <a:pPr marL="0" indent="0">
              <a:buNone/>
            </a:pPr>
            <a:endParaRPr lang="en-US" dirty="0"/>
          </a:p>
        </p:txBody>
      </p:sp>
    </p:spTree>
    <p:extLst>
      <p:ext uri="{BB962C8B-B14F-4D97-AF65-F5344CB8AC3E}">
        <p14:creationId xmlns:p14="http://schemas.microsoft.com/office/powerpoint/2010/main" val="4132292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fontScale="70000" lnSpcReduction="20000"/>
          </a:bodyPr>
          <a:lstStyle/>
          <a:p>
            <a:pPr marL="0" indent="0">
              <a:buNone/>
            </a:pPr>
            <a:r>
              <a:rPr lang="en-US" dirty="0"/>
              <a:t>The world is changing to become a digital one, because almost everything is being digitalized. This helps to easy many processes and access to different types of data. Therefore, security is needed more than before , to protect our information by preventing, solving and preconizing prospective attacks and threats.</a:t>
            </a:r>
          </a:p>
          <a:p>
            <a:pPr marL="0" indent="0">
              <a:buNone/>
            </a:pPr>
            <a:endParaRPr lang="en-US" dirty="0"/>
          </a:p>
          <a:p>
            <a:pPr marL="0" indent="0">
              <a:buNone/>
            </a:pPr>
            <a:r>
              <a:rPr lang="en-US" dirty="0"/>
              <a:t>During this lesson, I managed to understand how things are connected to other things, people and machine. I also learned some of the attacks that can affect the system and jeopardize our data. I also learned different ways that can be used to prevent that and protect our </a:t>
            </a:r>
            <a:r>
              <a:rPr lang="en-US" dirty="0" err="1"/>
              <a:t>informations</a:t>
            </a:r>
            <a:r>
              <a:rPr lang="en-US" dirty="0"/>
              <a:t>.</a:t>
            </a:r>
          </a:p>
          <a:p>
            <a:pPr marL="0" indent="0">
              <a:buNone/>
            </a:pPr>
            <a:endParaRPr lang="en-US" dirty="0"/>
          </a:p>
          <a:p>
            <a:pPr marL="0" indent="0">
              <a:buNone/>
            </a:pPr>
            <a:r>
              <a:rPr lang="en-US" dirty="0"/>
              <a:t>With this opportunity, I would like to thank my professor Alireza and others for taking time to explain in detail this course and helping me understand how to start and complete this project. </a:t>
            </a:r>
          </a:p>
          <a:p>
            <a:pPr marL="0" indent="0">
              <a:buNone/>
            </a:pPr>
            <a:r>
              <a:rPr lang="en-US" dirty="0"/>
              <a:t>I am also grateful to my classmates who shared their thoughts and research with regard this course, from which I benefited considerably. And finally, I would like to also convey my gratitude to DeVry University for accepting me as student and for providing me with the knowledge on the IoT. </a:t>
            </a:r>
          </a:p>
          <a:p>
            <a:pPr marL="0" indent="0">
              <a:buNone/>
            </a:pPr>
            <a:r>
              <a:rPr lang="en-US" dirty="0"/>
              <a:t> </a:t>
            </a:r>
          </a:p>
        </p:txBody>
      </p:sp>
    </p:spTree>
    <p:extLst>
      <p:ext uri="{BB962C8B-B14F-4D97-AF65-F5344CB8AC3E}">
        <p14:creationId xmlns:p14="http://schemas.microsoft.com/office/powerpoint/2010/main" val="83519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Circuit Simulation in </a:t>
            </a:r>
            <a:r>
              <a:rPr lang="en-US" dirty="0" err="1"/>
              <a:t>Tinkercad</a:t>
            </a:r>
            <a:r>
              <a:rPr lang="en-US" dirty="0"/>
              <a:t> </a:t>
            </a:r>
          </a:p>
        </p:txBody>
      </p:sp>
    </p:spTree>
    <p:extLst>
      <p:ext uri="{BB962C8B-B14F-4D97-AF65-F5344CB8AC3E}">
        <p14:creationId xmlns:p14="http://schemas.microsoft.com/office/powerpoint/2010/main" val="737525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r>
              <a:rPr lang="en-US" b="1" dirty="0"/>
              <a:t>I got this from different classes I attended and participated for 8 weeks. My class is my reference on this project and course.</a:t>
            </a:r>
            <a:endParaRPr lang="en-US" dirty="0"/>
          </a:p>
          <a:p>
            <a:pPr marL="0" indent="0">
              <a:buNone/>
            </a:pPr>
            <a:endParaRPr lang="en-US" b="1" dirty="0">
              <a:solidFill>
                <a:srgbClr val="FF0000"/>
              </a:solidFill>
            </a:endParaRPr>
          </a:p>
          <a:p>
            <a:pPr marL="0" indent="0">
              <a:buNone/>
            </a:pPr>
            <a:endParaRPr lang="en-US" dirty="0"/>
          </a:p>
        </p:txBody>
      </p:sp>
    </p:spTree>
    <p:extLst>
      <p:ext uri="{BB962C8B-B14F-4D97-AF65-F5344CB8AC3E}">
        <p14:creationId xmlns:p14="http://schemas.microsoft.com/office/powerpoint/2010/main" val="3283449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31BCE-1F44-B393-ED8B-41CE910C1F0E}"/>
              </a:ext>
            </a:extLst>
          </p:cNvPr>
          <p:cNvSpPr>
            <a:spLocks noGrp="1"/>
          </p:cNvSpPr>
          <p:nvPr>
            <p:ph idx="1"/>
          </p:nvPr>
        </p:nvSpPr>
        <p:spPr/>
        <p:txBody>
          <a:bodyPr/>
          <a:lstStyle/>
          <a:p>
            <a:r>
              <a:rPr lang="en-US" dirty="0">
                <a:ea typeface="Arial" panose="020B0604020202020204" pitchFamily="34" charset="0"/>
              </a:rPr>
              <a:t>S</a:t>
            </a:r>
            <a:r>
              <a:rPr lang="en-US" sz="2800" dirty="0">
                <a:effectLst/>
                <a:ea typeface="Arial" panose="020B0604020202020204" pitchFamily="34" charset="0"/>
              </a:rPr>
              <a:t>ubmit your final project through the Assignments page, </a:t>
            </a:r>
          </a:p>
          <a:p>
            <a:r>
              <a:rPr lang="en-US" dirty="0">
                <a:hlinkClick r:id="rId2"/>
              </a:rPr>
              <a:t>Projects | Wix.com</a:t>
            </a:r>
            <a:endParaRPr lang="en-US" dirty="0"/>
          </a:p>
          <a:p>
            <a:endParaRPr lang="en-US" dirty="0"/>
          </a:p>
        </p:txBody>
      </p:sp>
    </p:spTree>
    <p:extLst>
      <p:ext uri="{BB962C8B-B14F-4D97-AF65-F5344CB8AC3E}">
        <p14:creationId xmlns:p14="http://schemas.microsoft.com/office/powerpoint/2010/main" val="50123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lstStyle/>
          <a:p>
            <a:r>
              <a:rPr lang="en-US" dirty="0"/>
              <a:t>Rubric</a:t>
            </a:r>
          </a:p>
        </p:txBody>
      </p:sp>
      <p:graphicFrame>
        <p:nvGraphicFramePr>
          <p:cNvPr id="4" name="Content Placeholder 3">
            <a:extLst>
              <a:ext uri="{FF2B5EF4-FFF2-40B4-BE49-F238E27FC236}">
                <a16:creationId xmlns:a16="http://schemas.microsoft.com/office/drawing/2014/main" id="{8C7E413A-6A9E-428D-A079-5F9139C3575C}"/>
              </a:ext>
            </a:extLst>
          </p:cNvPr>
          <p:cNvGraphicFramePr>
            <a:graphicFrameLocks noGrp="1"/>
          </p:cNvGraphicFramePr>
          <p:nvPr>
            <p:ph idx="1"/>
          </p:nvPr>
        </p:nvGraphicFramePr>
        <p:xfrm>
          <a:off x="838200" y="1825625"/>
          <a:ext cx="10515600" cy="13817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94064502"/>
                    </a:ext>
                  </a:extLst>
                </a:gridCol>
                <a:gridCol w="3505200">
                  <a:extLst>
                    <a:ext uri="{9D8B030D-6E8A-4147-A177-3AD203B41FA5}">
                      <a16:colId xmlns:a16="http://schemas.microsoft.com/office/drawing/2014/main" val="1566128757"/>
                    </a:ext>
                  </a:extLst>
                </a:gridCol>
                <a:gridCol w="3505200">
                  <a:extLst>
                    <a:ext uri="{9D8B030D-6E8A-4147-A177-3AD203B41FA5}">
                      <a16:colId xmlns:a16="http://schemas.microsoft.com/office/drawing/2014/main" val="722685570"/>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2671127368"/>
                  </a:ext>
                </a:extLst>
              </a:tr>
              <a:tr h="370840">
                <a:tc>
                  <a:txBody>
                    <a:bodyPr/>
                    <a:lstStyle/>
                    <a:p>
                      <a:r>
                        <a:rPr lang="en-US" dirty="0"/>
                        <a:t>Building circuit</a:t>
                      </a:r>
                    </a:p>
                  </a:txBody>
                  <a:tcPr/>
                </a:tc>
                <a:tc>
                  <a:txBody>
                    <a:bodyPr/>
                    <a:lstStyle/>
                    <a:p>
                      <a:r>
                        <a:rPr lang="en-US" dirty="0"/>
                        <a:t>Screenshot of completed circuit in Tinkercad</a:t>
                      </a:r>
                    </a:p>
                  </a:txBody>
                  <a:tcPr/>
                </a:tc>
                <a:tc>
                  <a:txBody>
                    <a:bodyPr/>
                    <a:lstStyle/>
                    <a:p>
                      <a:r>
                        <a:rPr lang="en-US" dirty="0"/>
                        <a:t>20</a:t>
                      </a:r>
                    </a:p>
                  </a:txBody>
                  <a:tcPr/>
                </a:tc>
                <a:extLst>
                  <a:ext uri="{0D108BD9-81ED-4DB2-BD59-A6C34878D82A}">
                    <a16:rowId xmlns:a16="http://schemas.microsoft.com/office/drawing/2014/main" val="1343858599"/>
                  </a:ext>
                </a:extLst>
              </a:tr>
              <a:tr h="370840">
                <a:tc>
                  <a:txBody>
                    <a:bodyPr/>
                    <a:lstStyle/>
                    <a:p>
                      <a:r>
                        <a:rPr lang="en-US" dirty="0"/>
                        <a:t>Programming</a:t>
                      </a:r>
                    </a:p>
                  </a:txBody>
                  <a:tcPr/>
                </a:tc>
                <a:tc>
                  <a:txBody>
                    <a:bodyPr/>
                    <a:lstStyle/>
                    <a:p>
                      <a:r>
                        <a:rPr lang="en-US" dirty="0"/>
                        <a:t>Screenshot of code in </a:t>
                      </a:r>
                      <a:r>
                        <a:rPr lang="en-US" dirty="0" err="1"/>
                        <a:t>Tinkercad</a:t>
                      </a:r>
                      <a:r>
                        <a:rPr lang="en-US" dirty="0"/>
                        <a:t> </a:t>
                      </a:r>
                    </a:p>
                  </a:txBody>
                  <a:tcPr/>
                </a:tc>
                <a:tc>
                  <a:txBody>
                    <a:bodyPr/>
                    <a:lstStyle/>
                    <a:p>
                      <a:r>
                        <a:rPr lang="en-US" dirty="0"/>
                        <a:t>20</a:t>
                      </a:r>
                    </a:p>
                  </a:txBody>
                  <a:tcPr/>
                </a:tc>
                <a:extLst>
                  <a:ext uri="{0D108BD9-81ED-4DB2-BD59-A6C34878D82A}">
                    <a16:rowId xmlns:a16="http://schemas.microsoft.com/office/drawing/2014/main" val="851364322"/>
                  </a:ext>
                </a:extLst>
              </a:tr>
            </a:tbl>
          </a:graphicData>
        </a:graphic>
      </p:graphicFrame>
      <p:sp>
        <p:nvSpPr>
          <p:cNvPr id="10" name="TextBox 9">
            <a:extLst>
              <a:ext uri="{FF2B5EF4-FFF2-40B4-BE49-F238E27FC236}">
                <a16:creationId xmlns:a16="http://schemas.microsoft.com/office/drawing/2014/main" id="{1F6D1D7E-BE32-402C-BE98-F9FDD0387E46}"/>
              </a:ext>
            </a:extLst>
          </p:cNvPr>
          <p:cNvSpPr txBox="1"/>
          <p:nvPr/>
        </p:nvSpPr>
        <p:spPr>
          <a:xfrm>
            <a:off x="838200" y="3557016"/>
            <a:ext cx="10515600" cy="646331"/>
          </a:xfrm>
          <a:prstGeom prst="rect">
            <a:avLst/>
          </a:prstGeom>
          <a:noFill/>
        </p:spPr>
        <p:txBody>
          <a:bodyPr wrap="square" rtlCol="0">
            <a:spAutoFit/>
          </a:bodyPr>
          <a:lstStyle/>
          <a:p>
            <a:r>
              <a:rPr lang="en-US" b="1" u="sng" dirty="0">
                <a:solidFill>
                  <a:schemeClr val="accent1"/>
                </a:solidFill>
              </a:rPr>
              <a:t>IMPORTANT:</a:t>
            </a:r>
            <a:r>
              <a:rPr lang="en-US" dirty="0">
                <a:solidFill>
                  <a:schemeClr val="accent1"/>
                </a:solidFill>
              </a:rPr>
              <a:t> </a:t>
            </a:r>
            <a:r>
              <a:rPr lang="en-US" dirty="0"/>
              <a:t>You MUST include the title of your circuit design (shown under the </a:t>
            </a:r>
            <a:r>
              <a:rPr lang="en-US" dirty="0" err="1"/>
              <a:t>Tinkercad</a:t>
            </a:r>
            <a:r>
              <a:rPr lang="en-US" dirty="0"/>
              <a:t> logo) in the format of course number, session number, and your last name to receive credit. </a:t>
            </a:r>
          </a:p>
        </p:txBody>
      </p:sp>
    </p:spTree>
    <p:extLst>
      <p:ext uri="{BB962C8B-B14F-4D97-AF65-F5344CB8AC3E}">
        <p14:creationId xmlns:p14="http://schemas.microsoft.com/office/powerpoint/2010/main" val="266672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6756766" cy="773723"/>
          </a:xfrm>
        </p:spPr>
        <p:txBody>
          <a:bodyPr>
            <a:normAutofit/>
          </a:bodyPr>
          <a:lstStyle/>
          <a:p>
            <a:r>
              <a:rPr lang="en-US" sz="4400" dirty="0"/>
              <a:t>Circuit (screenshot)</a:t>
            </a:r>
          </a:p>
        </p:txBody>
      </p:sp>
      <p:pic>
        <p:nvPicPr>
          <p:cNvPr id="19" name="Picture Placeholder 18" descr="A computer screen shot of a circuit board">
            <a:extLst>
              <a:ext uri="{FF2B5EF4-FFF2-40B4-BE49-F238E27FC236}">
                <a16:creationId xmlns:a16="http://schemas.microsoft.com/office/drawing/2014/main" id="{7ACF31F1-65F0-9652-88D1-0D5784689A7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88" b="688"/>
          <a:stretch>
            <a:fillRect/>
          </a:stretch>
        </p:blipFill>
        <p:spPr>
          <a:xfrm>
            <a:off x="958850" y="1330325"/>
            <a:ext cx="10242550" cy="4876800"/>
          </a:xfrm>
        </p:spPr>
      </p:pic>
    </p:spTree>
    <p:extLst>
      <p:ext uri="{BB962C8B-B14F-4D97-AF65-F5344CB8AC3E}">
        <p14:creationId xmlns:p14="http://schemas.microsoft.com/office/powerpoint/2010/main" val="261230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4343400" cy="773723"/>
          </a:xfrm>
        </p:spPr>
        <p:txBody>
          <a:bodyPr>
            <a:normAutofit/>
          </a:bodyPr>
          <a:lstStyle/>
          <a:p>
            <a:r>
              <a:rPr lang="en-US" sz="4400" dirty="0"/>
              <a:t>Code (screenshot)</a:t>
            </a:r>
          </a:p>
        </p:txBody>
      </p:sp>
      <p:pic>
        <p:nvPicPr>
          <p:cNvPr id="13" name="Picture Placeholder 12" descr="A screenshot of a computer&#10;&#10;Description automatically generated">
            <a:extLst>
              <a:ext uri="{FF2B5EF4-FFF2-40B4-BE49-F238E27FC236}">
                <a16:creationId xmlns:a16="http://schemas.microsoft.com/office/drawing/2014/main" id="{9681146C-429C-8CD1-C2A8-BCDE38D7D17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278" b="14278"/>
          <a:stretch>
            <a:fillRect/>
          </a:stretch>
        </p:blipFill>
        <p:spPr>
          <a:xfrm>
            <a:off x="958850" y="1330325"/>
            <a:ext cx="10242550" cy="4876800"/>
          </a:xfrm>
        </p:spPr>
      </p:pic>
    </p:spTree>
    <p:extLst>
      <p:ext uri="{BB962C8B-B14F-4D97-AF65-F5344CB8AC3E}">
        <p14:creationId xmlns:p14="http://schemas.microsoft.com/office/powerpoint/2010/main" val="185730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FAADB-040B-0056-439D-518D212CFEA3}"/>
              </a:ext>
            </a:extLst>
          </p:cNvPr>
          <p:cNvSpPr>
            <a:spLocks noGrp="1"/>
          </p:cNvSpPr>
          <p:nvPr>
            <p:ph type="pic" idx="1"/>
          </p:nvPr>
        </p:nvSpPr>
        <p:spPr>
          <a:xfrm>
            <a:off x="548640" y="1161826"/>
            <a:ext cx="10806748" cy="4699224"/>
          </a:xfrm>
        </p:spPr>
        <p:txBody>
          <a:bodyPr/>
          <a:lstStyle/>
          <a:p>
            <a:r>
              <a:rPr lang="en-US" dirty="0"/>
              <a:t>The following is the continuation of the project but on this one, I only show the components used for the second project.</a:t>
            </a:r>
          </a:p>
          <a:p>
            <a:endParaRPr lang="en-US" dirty="0"/>
          </a:p>
          <a:p>
            <a:r>
              <a:rPr lang="en-US" dirty="0"/>
              <a:t>The Led which is in red color will be going on and off depending on the opening and closing of the door of our home. </a:t>
            </a:r>
          </a:p>
        </p:txBody>
      </p:sp>
    </p:spTree>
    <p:extLst>
      <p:ext uri="{BB962C8B-B14F-4D97-AF65-F5344CB8AC3E}">
        <p14:creationId xmlns:p14="http://schemas.microsoft.com/office/powerpoint/2010/main" val="196694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Inventory of Parts, Circuit Building, and Displaying Messages</a:t>
            </a:r>
          </a:p>
        </p:txBody>
      </p:sp>
    </p:spTree>
    <p:extLst>
      <p:ext uri="{BB962C8B-B14F-4D97-AF65-F5344CB8AC3E}">
        <p14:creationId xmlns:p14="http://schemas.microsoft.com/office/powerpoint/2010/main" val="188912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3145</TotalTime>
  <Words>1383</Words>
  <Application>Microsoft Office PowerPoint</Application>
  <PresentationFormat>Widescreen</PresentationFormat>
  <Paragraphs>165</Paragraphs>
  <Slides>41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Google Sans</vt:lpstr>
      <vt:lpstr>Office Theme</vt:lpstr>
      <vt:lpstr>Office Theme</vt:lpstr>
      <vt:lpstr>Smart Home Automation and Security System  </vt:lpstr>
      <vt:lpstr>Introduction</vt:lpstr>
      <vt:lpstr>PowerPoint Presentation</vt:lpstr>
      <vt:lpstr>CEIS101 Module 2</vt:lpstr>
      <vt:lpstr>Rubric</vt:lpstr>
      <vt:lpstr>Circuit (screenshot)</vt:lpstr>
      <vt:lpstr>Code (screenshot)</vt:lpstr>
      <vt:lpstr>PowerPoint Presentation</vt:lpstr>
      <vt:lpstr>CEIS101 Module 3</vt:lpstr>
      <vt:lpstr>Rubric</vt:lpstr>
      <vt:lpstr>Inventory of IoT Kit (picture)</vt:lpstr>
      <vt:lpstr>Organization of Project Components (picture)</vt:lpstr>
      <vt:lpstr>Circuit with red LED on (picture)</vt:lpstr>
      <vt:lpstr>Serial Monitor (screenshot)</vt:lpstr>
      <vt:lpstr>PowerPoint Presentation</vt:lpstr>
      <vt:lpstr>CEIS101 Module 4</vt:lpstr>
      <vt:lpstr>Rubric</vt:lpstr>
      <vt:lpstr>Circuit of door closed with Green LED ON (picture)</vt:lpstr>
      <vt:lpstr>Circuit of door open with Green LED OFF (picture)</vt:lpstr>
      <vt:lpstr>Arduino Code (screenshot)</vt:lpstr>
      <vt:lpstr>Serial Monitor (screenshot)</vt:lpstr>
      <vt:lpstr>PowerPoint Presentation</vt:lpstr>
      <vt:lpstr>CEIS101 Module 5</vt:lpstr>
      <vt:lpstr>Rubric</vt:lpstr>
      <vt:lpstr>Circuit with green LED on (picture)</vt:lpstr>
      <vt:lpstr>Circuit with yellow LED on (picture)</vt:lpstr>
      <vt:lpstr>Circuit with red LED on (picture)</vt:lpstr>
      <vt:lpstr>Arduino Code (screenshot)</vt:lpstr>
      <vt:lpstr>Plot of data (graph from Excel)</vt:lpstr>
      <vt:lpstr>PowerPoint Presentation</vt:lpstr>
      <vt:lpstr>CEIS101 Module 6</vt:lpstr>
      <vt:lpstr>Rubric</vt:lpstr>
      <vt:lpstr>Circuit with automated LED off (picture)</vt:lpstr>
      <vt:lpstr>Circuit with automated LED on (picture)</vt:lpstr>
      <vt:lpstr>Arduino Code (screenshot)</vt:lpstr>
      <vt:lpstr>Serial Monitor (screenshot)</vt:lpstr>
      <vt:lpstr>Challenges/Lessons Learned </vt:lpstr>
      <vt:lpstr>Career Skills</vt:lpstr>
      <vt:lpstr>Conclusion</vt:lpstr>
      <vt:lpstr>References</vt:lpstr>
      <vt:lpstr>PowerPoint Presentation</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Bahati, Fiston Kadetwa</cp:lastModifiedBy>
  <cp:revision>27</cp:revision>
  <dcterms:created xsi:type="dcterms:W3CDTF">2022-05-26T18:48:27Z</dcterms:created>
  <dcterms:modified xsi:type="dcterms:W3CDTF">2024-04-18T19:06:48Z</dcterms:modified>
  <cp:category>CEIS</cp:category>
</cp:coreProperties>
</file>